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257" r:id="rId4"/>
    <p:sldId id="260" r:id="rId5"/>
    <p:sldId id="291" r:id="rId6"/>
    <p:sldId id="264" r:id="rId7"/>
    <p:sldId id="292" r:id="rId8"/>
    <p:sldId id="263" r:id="rId9"/>
    <p:sldId id="293" r:id="rId10"/>
    <p:sldId id="294" r:id="rId11"/>
    <p:sldId id="295" r:id="rId12"/>
    <p:sldId id="296" r:id="rId13"/>
    <p:sldId id="297" r:id="rId14"/>
    <p:sldId id="276" r:id="rId15"/>
    <p:sldId id="272" r:id="rId16"/>
    <p:sldId id="271" r:id="rId17"/>
    <p:sldId id="262" r:id="rId18"/>
  </p:sldIdLst>
  <p:sldSz cx="9144000" cy="5143500" type="screen16x9"/>
  <p:notesSz cx="6858000" cy="9144000"/>
  <p:embeddedFontLst>
    <p:embeddedFont>
      <p:font typeface="Quicksand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hLpc4HGvTk+5TfdurogIk8ytdb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3"/>
  </p:normalViewPr>
  <p:slideViewPr>
    <p:cSldViewPr snapToGrid="0" snapToObjects="1">
      <p:cViewPr varScale="1">
        <p:scale>
          <a:sx n="144" d="100"/>
          <a:sy n="144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24979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5698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dd5e14a844_0_4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gdd5e14a844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31006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2354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9723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557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1926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204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1387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1802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1847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2948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fa5a8eb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dfa5a8eb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033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d5e14a844_0_4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gdd5e14a84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12924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d5e14a844_0_4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gdd5e14a84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46685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71014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8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8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2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3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3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4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>
            <a:spLocks noGrp="1"/>
          </p:cNvSpPr>
          <p:nvPr>
            <p:ph type="subTitle" idx="1"/>
          </p:nvPr>
        </p:nvSpPr>
        <p:spPr>
          <a:xfrm>
            <a:off x="311760" y="744480"/>
            <a:ext cx="8520120" cy="9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6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6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7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7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7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8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8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9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0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1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1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1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1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1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3">
  <p:cSld name="TITLE_AND_BODY_3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de211c49bb_0_1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de211c49bb_0_1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gde211c49bb_0_1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3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3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4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5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5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6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7"/>
          <p:cNvSpPr txBox="1">
            <a:spLocks noGrp="1"/>
          </p:cNvSpPr>
          <p:nvPr>
            <p:ph type="subTitle" idx="1"/>
          </p:nvPr>
        </p:nvSpPr>
        <p:spPr>
          <a:xfrm>
            <a:off x="311760" y="744480"/>
            <a:ext cx="8520120" cy="9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8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78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9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9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79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0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8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8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1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8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81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2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8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82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82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82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3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8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3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83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83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3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83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7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3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>
            <a:spLocks noGrp="1"/>
          </p:cNvSpPr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41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4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jsonplaceholder.typicode.com/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BB6A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pic>
        <p:nvPicPr>
          <p:cNvPr id="122" name="Google Shape;12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3520" y="53280"/>
            <a:ext cx="3549240" cy="309420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23" name="Google Shape;123;p1"/>
          <p:cNvSpPr txBox="1"/>
          <p:nvPr/>
        </p:nvSpPr>
        <p:spPr>
          <a:xfrm>
            <a:off x="388080" y="3237480"/>
            <a:ext cx="8520120" cy="120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4800" b="0" i="0" u="none" strike="noStrike" cap="none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/ JAVA DB SCHOOL</a:t>
            </a: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BB6A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d5e14a844_0_48"/>
          <p:cNvSpPr txBox="1"/>
          <p:nvPr/>
        </p:nvSpPr>
        <p:spPr>
          <a:xfrm>
            <a:off x="311760" y="2151000"/>
            <a:ext cx="85200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" sz="3600" dirty="0">
                <a:solidFill>
                  <a:srgbClr val="FFFFFF"/>
                </a:solidFill>
              </a:rPr>
              <a:t>Compleatable Future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Asynchronous programming</a:t>
            </a:r>
          </a:p>
          <a:p>
            <a:pPr lvl="0">
              <a:buClr>
                <a:schemeClr val="dk1"/>
              </a:buClr>
            </a:pPr>
            <a:endParaRPr lang="en-US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lvl="0"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  <a:highlight>
                  <a:schemeClr val="lt1"/>
                </a:highlight>
              </a:rPr>
              <a:t>Non-blocking code – running a task on a separate thread and notifying the main thread about its progress, completion or failure</a:t>
            </a:r>
          </a:p>
          <a:p>
            <a:pPr lvl="0">
              <a:buClr>
                <a:schemeClr val="dk1"/>
              </a:buClr>
            </a:pPr>
            <a:endParaRPr lang="en-US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lvl="0"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  <a:highlight>
                  <a:schemeClr val="lt1"/>
                </a:highlight>
              </a:rPr>
              <a:t>The main thread can execute other tasks in parallel</a:t>
            </a:r>
          </a:p>
          <a:p>
            <a:pPr lvl="0">
              <a:buClr>
                <a:schemeClr val="dk1"/>
              </a:buClr>
            </a:pPr>
            <a:endParaRPr lang="en-US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lvl="0"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  <a:highlight>
                  <a:schemeClr val="lt1"/>
                </a:highlight>
              </a:rPr>
              <a:t>Enhancement of the Future API introduced in Java 5</a:t>
            </a: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CompleatableFuture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91682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</a:rPr>
              <a:t>Create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 </a:t>
            </a: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 = new </a:t>
            </a: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&lt;String&gt;();</a:t>
            </a:r>
          </a:p>
          <a:p>
            <a:pPr lvl="0">
              <a:buClr>
                <a:schemeClr val="dk1"/>
              </a:buClr>
            </a:pPr>
            <a:endParaRPr lang="en-GB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lvl="0"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</a:rPr>
              <a:t>View result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</a:rPr>
              <a:t>String result = </a:t>
            </a:r>
            <a:r>
              <a:rPr lang="en-GB" dirty="0" err="1">
                <a:solidFill>
                  <a:schemeClr val="dk1"/>
                </a:solidFill>
                <a:highlight>
                  <a:schemeClr val="lt1"/>
                </a:highlight>
              </a:rPr>
              <a:t>completableFuture.get</a:t>
            </a: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</a:rPr>
              <a:t>() </a:t>
            </a: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  <a:sym typeface="Wingdings" panose="05000000000000000000" pitchFamily="2" charset="2"/>
              </a:rPr>
              <a:t> blocks until the Future is complete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highlight>
                <a:schemeClr val="lt1"/>
              </a:highlight>
              <a:sym typeface="Wingdings" panose="05000000000000000000" pitchFamily="2" charset="2"/>
            </a:endParaRPr>
          </a:p>
          <a:p>
            <a:pPr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  <a:sym typeface="Wingdings" panose="05000000000000000000" pitchFamily="2" charset="2"/>
              </a:rPr>
              <a:t>Complete</a:t>
            </a:r>
            <a:endParaRPr lang="en-GB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  <a:highlight>
                  <a:schemeClr val="lt1"/>
                </a:highlight>
              </a:rPr>
              <a:t>completableFuture.complete</a:t>
            </a: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</a:rPr>
              <a:t>(“This is the result”) </a:t>
            </a:r>
            <a:r>
              <a:rPr lang="en-GB" dirty="0">
                <a:solidFill>
                  <a:schemeClr val="dk1"/>
                </a:solidFill>
                <a:highlight>
                  <a:schemeClr val="lt1"/>
                </a:highlight>
                <a:sym typeface="Wingdings" panose="05000000000000000000" pitchFamily="2" charset="2"/>
              </a:rPr>
              <a:t> just once</a:t>
            </a:r>
            <a:endParaRPr lang="en-GB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lvl="0">
              <a:buClr>
                <a:schemeClr val="dk1"/>
              </a:buClr>
            </a:pP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CompleatableFuture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600894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Clr>
                <a:schemeClr val="dk1"/>
              </a:buClr>
            </a:pPr>
            <a:r>
              <a:rPr lang="en-GB" dirty="0" err="1"/>
              <a:t>runAsync</a:t>
            </a:r>
            <a:r>
              <a:rPr lang="en-GB" dirty="0"/>
              <a:t> – for background tasks that do not return anything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/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/>
              <a:t>CompletableFuture</a:t>
            </a:r>
            <a:r>
              <a:rPr lang="en-GB" dirty="0"/>
              <a:t>&lt;Void&gt; future = </a:t>
            </a:r>
            <a:r>
              <a:rPr lang="en-GB" dirty="0" err="1"/>
              <a:t>CompletableFuture.</a:t>
            </a:r>
            <a:r>
              <a:rPr lang="en-GB" b="1" dirty="0" err="1"/>
              <a:t>runAsync</a:t>
            </a:r>
            <a:r>
              <a:rPr lang="en-GB" dirty="0"/>
              <a:t>( () -&gt; {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        	</a:t>
            </a:r>
            <a:r>
              <a:rPr lang="en-GB" dirty="0" err="1"/>
              <a:t>TimeUnit.SECONDS.sleep</a:t>
            </a:r>
            <a:r>
              <a:rPr lang="en-GB" dirty="0"/>
              <a:t>(5); // time consuming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	</a:t>
            </a:r>
            <a:r>
              <a:rPr lang="en-GB" dirty="0" err="1"/>
              <a:t>System.out.println</a:t>
            </a:r>
            <a:r>
              <a:rPr lang="en-GB" dirty="0"/>
              <a:t>("Separate thread");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});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/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/>
              <a:t>future.get</a:t>
            </a:r>
            <a:r>
              <a:rPr lang="en-GB" dirty="0"/>
              <a:t>() </a:t>
            </a:r>
            <a:r>
              <a:rPr lang="en-GB" dirty="0">
                <a:sym typeface="Wingdings" panose="05000000000000000000" pitchFamily="2" charset="2"/>
              </a:rPr>
              <a:t> blocks and waits for the result</a:t>
            </a:r>
            <a:endParaRPr lang="en-GB" dirty="0"/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Run async computations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262951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99893" y="1152475"/>
            <a:ext cx="889042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Clr>
                <a:schemeClr val="dk1"/>
              </a:buClr>
            </a:pPr>
            <a:r>
              <a:rPr lang="en-GB" dirty="0" err="1"/>
              <a:t>supplyAsync</a:t>
            </a:r>
            <a:r>
              <a:rPr lang="en-GB" dirty="0"/>
              <a:t> – for background tasks that return results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/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/>
              <a:t>CompletableFuture</a:t>
            </a:r>
            <a:r>
              <a:rPr lang="en-GB" dirty="0"/>
              <a:t>&lt;String&gt; </a:t>
            </a:r>
            <a:r>
              <a:rPr lang="en-GB" dirty="0" err="1"/>
              <a:t>getUsername</a:t>
            </a:r>
            <a:r>
              <a:rPr lang="en-GB" dirty="0"/>
              <a:t> = </a:t>
            </a:r>
            <a:r>
              <a:rPr lang="en-GB" dirty="0" err="1"/>
              <a:t>CompletableFuture.</a:t>
            </a:r>
            <a:r>
              <a:rPr lang="en-GB" b="1" dirty="0" err="1"/>
              <a:t>supplyAsync</a:t>
            </a:r>
            <a:r>
              <a:rPr lang="en-GB" dirty="0"/>
              <a:t>( () -&gt; {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        	</a:t>
            </a:r>
            <a:r>
              <a:rPr lang="en-GB" dirty="0" err="1"/>
              <a:t>TimeUnit.SECONDS.sleep</a:t>
            </a:r>
            <a:r>
              <a:rPr lang="en-GB" dirty="0"/>
              <a:t>(5); // time consuming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	return “</a:t>
            </a:r>
            <a:r>
              <a:rPr lang="en-GB" dirty="0" err="1"/>
              <a:t>Miruna</a:t>
            </a:r>
            <a:r>
              <a:rPr lang="en-GB" dirty="0"/>
              <a:t>";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});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/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/>
              <a:t>String result = </a:t>
            </a:r>
            <a:r>
              <a:rPr lang="en-GB" dirty="0" err="1"/>
              <a:t>getUsername.get</a:t>
            </a:r>
            <a:r>
              <a:rPr lang="en-GB" dirty="0"/>
              <a:t>() </a:t>
            </a:r>
            <a:r>
              <a:rPr lang="en-GB" dirty="0">
                <a:sym typeface="Wingdings" panose="05000000000000000000" pitchFamily="2" charset="2"/>
              </a:rPr>
              <a:t> blocks and waits for the result</a:t>
            </a:r>
            <a:endParaRPr lang="en-GB" dirty="0"/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Run async computations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799617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>
              <a:buClr>
                <a:schemeClr val="dk1"/>
              </a:buClr>
            </a:pPr>
            <a:r>
              <a:rPr lang="en-GB" dirty="0" err="1">
                <a:solidFill>
                  <a:schemeClr val="dk1"/>
                </a:solidFill>
              </a:rPr>
              <a:t>thenApply</a:t>
            </a:r>
            <a:r>
              <a:rPr lang="en-GB" dirty="0">
                <a:solidFill>
                  <a:schemeClr val="dk1"/>
                </a:solidFill>
              </a:rPr>
              <a:t> – process and transform the result when it arrives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 </a:t>
            </a:r>
            <a:r>
              <a:rPr lang="en-GB" dirty="0" err="1">
                <a:solidFill>
                  <a:schemeClr val="dk1"/>
                </a:solidFill>
              </a:rPr>
              <a:t>greetingFuture</a:t>
            </a:r>
            <a:r>
              <a:rPr lang="en-GB" dirty="0">
                <a:solidFill>
                  <a:schemeClr val="dk1"/>
                </a:solidFill>
              </a:rPr>
              <a:t> = </a:t>
            </a:r>
            <a:r>
              <a:rPr lang="en-GB" dirty="0" err="1">
                <a:solidFill>
                  <a:schemeClr val="dk1"/>
                </a:solidFill>
              </a:rPr>
              <a:t>getUsername</a:t>
            </a:r>
            <a:endParaRPr lang="en-GB" dirty="0">
              <a:solidFill>
                <a:schemeClr val="dk1"/>
              </a:solidFill>
            </a:endParaRP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.</a:t>
            </a:r>
            <a:r>
              <a:rPr lang="en-GB" b="1" dirty="0" err="1">
                <a:solidFill>
                  <a:schemeClr val="dk1"/>
                </a:solidFill>
              </a:rPr>
              <a:t>thenApply</a:t>
            </a:r>
            <a:r>
              <a:rPr lang="en-GB" dirty="0">
                <a:solidFill>
                  <a:schemeClr val="dk1"/>
                </a:solidFill>
              </a:rPr>
              <a:t>(name -&gt; {return "Hello " + name;});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greetingFuture.get</a:t>
            </a:r>
            <a:r>
              <a:rPr lang="en-GB" dirty="0">
                <a:solidFill>
                  <a:schemeClr val="dk1"/>
                </a:solidFill>
              </a:rPr>
              <a:t>() 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 Hello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Miruna</a:t>
            </a: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 </a:t>
            </a:r>
            <a:r>
              <a:rPr lang="en-GB" dirty="0" err="1">
                <a:solidFill>
                  <a:schemeClr val="dk1"/>
                </a:solidFill>
              </a:rPr>
              <a:t>greetingFuture</a:t>
            </a:r>
            <a:r>
              <a:rPr lang="en-GB" dirty="0">
                <a:solidFill>
                  <a:schemeClr val="dk1"/>
                </a:solidFill>
              </a:rPr>
              <a:t> = </a:t>
            </a:r>
            <a:r>
              <a:rPr lang="en-GB" dirty="0" err="1">
                <a:solidFill>
                  <a:schemeClr val="dk1"/>
                </a:solidFill>
              </a:rPr>
              <a:t>getUsername</a:t>
            </a:r>
            <a:endParaRPr lang="en-GB" dirty="0">
              <a:solidFill>
                <a:schemeClr val="dk1"/>
              </a:solidFill>
            </a:endParaRP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.</a:t>
            </a:r>
            <a:r>
              <a:rPr lang="en-GB" b="1" dirty="0" err="1">
                <a:solidFill>
                  <a:schemeClr val="dk1"/>
                </a:solidFill>
              </a:rPr>
              <a:t>thenApply</a:t>
            </a:r>
            <a:r>
              <a:rPr lang="en-GB" dirty="0">
                <a:solidFill>
                  <a:schemeClr val="dk1"/>
                </a:solidFill>
              </a:rPr>
              <a:t>(name -&gt; {return "Hello " + name;})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.</a:t>
            </a:r>
            <a:r>
              <a:rPr lang="en-GB" b="1" dirty="0" err="1">
                <a:solidFill>
                  <a:schemeClr val="dk1"/>
                </a:solidFill>
              </a:rPr>
              <a:t>thenApply</a:t>
            </a:r>
            <a:r>
              <a:rPr lang="en-GB" dirty="0">
                <a:solidFill>
                  <a:schemeClr val="dk1"/>
                </a:solidFill>
              </a:rPr>
              <a:t>(greeting -&gt; {return greeting + “, welcome!”});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greetingFuture.get</a:t>
            </a:r>
            <a:r>
              <a:rPr lang="en-GB" dirty="0">
                <a:solidFill>
                  <a:schemeClr val="dk1"/>
                </a:solidFill>
              </a:rPr>
              <a:t>() 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 Hello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Miruna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, welcome!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Callbacks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352231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Clr>
                <a:schemeClr val="dk1"/>
              </a:buClr>
            </a:pPr>
            <a:r>
              <a:rPr lang="en-GB" dirty="0" err="1">
                <a:solidFill>
                  <a:schemeClr val="dk1"/>
                </a:solidFill>
              </a:rPr>
              <a:t>thenAccept</a:t>
            </a:r>
            <a:endParaRPr lang="en-GB"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</a:rPr>
              <a:t>Similar to </a:t>
            </a:r>
            <a:r>
              <a:rPr lang="en-GB" dirty="0" err="1">
                <a:solidFill>
                  <a:schemeClr val="dk1"/>
                </a:solidFill>
              </a:rPr>
              <a:t>thenApply</a:t>
            </a:r>
            <a:endParaRPr lang="en-GB"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</a:rPr>
              <a:t>Has access 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to the Future’s result</a:t>
            </a:r>
            <a:endParaRPr lang="en-GB"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</a:rPr>
              <a:t>Returns </a:t>
            </a: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&lt;Void&gt;</a:t>
            </a:r>
          </a:p>
          <a:p>
            <a:pPr>
              <a:buClr>
                <a:schemeClr val="dk1"/>
              </a:buClr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>
              <a:buClr>
                <a:schemeClr val="dk1"/>
              </a:buClr>
            </a:pP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thenRun</a:t>
            </a: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Doesn’t have access to the Future’s result</a:t>
            </a:r>
          </a:p>
          <a:p>
            <a:pPr lvl="1">
              <a:spcBef>
                <a:spcPts val="0"/>
              </a:spcBef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Receives Runnable</a:t>
            </a:r>
          </a:p>
          <a:p>
            <a:pPr lvl="1">
              <a:spcBef>
                <a:spcPts val="0"/>
              </a:spcBef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Returns </a:t>
            </a: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&lt;Void&gt;</a:t>
            </a:r>
          </a:p>
          <a:p>
            <a:pPr>
              <a:buClr>
                <a:schemeClr val="dk1"/>
              </a:buClr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Callbacks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196541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>
              <a:buClr>
                <a:schemeClr val="dk1"/>
              </a:buClr>
            </a:pPr>
            <a:r>
              <a:rPr lang="en-GB" dirty="0" err="1">
                <a:solidFill>
                  <a:schemeClr val="dk1"/>
                </a:solidFill>
              </a:rPr>
              <a:t>thenCompose</a:t>
            </a:r>
            <a:r>
              <a:rPr lang="en-GB" dirty="0">
                <a:solidFill>
                  <a:schemeClr val="dk1"/>
                </a:solidFill>
              </a:rPr>
              <a:t> – combines two dependent Futures</a:t>
            </a:r>
          </a:p>
          <a:p>
            <a:pPr marL="11430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&lt;User&gt;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getUsersDetail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(String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userId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return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CompletableFuture.supplyAsync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(()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  return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UserService.getUserDetails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userId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});	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};</a:t>
            </a:r>
          </a:p>
          <a:p>
            <a:pPr marL="11430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&lt;Double&gt;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getCreditRating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(User user)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return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CompletableFuture.supplyAsync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(()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  return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CreditRatingService.getCreditRating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(user);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});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}</a:t>
            </a:r>
          </a:p>
          <a:p>
            <a:pPr marL="11430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&lt;Double&gt; result =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getUsersDetail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userId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)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.</a:t>
            </a:r>
            <a:r>
              <a:rPr lang="en-GB" b="1" dirty="0" err="1">
                <a:solidFill>
                  <a:schemeClr val="dk1"/>
                </a:solidFill>
                <a:sym typeface="Wingdings" panose="05000000000000000000" pitchFamily="2" charset="2"/>
              </a:rPr>
              <a:t>thenCompose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(user -&gt;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getCreditRating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(user));</a:t>
            </a:r>
          </a:p>
          <a:p>
            <a:pPr marL="114300" lvl="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Combine CompletableFutures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587792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>
              <a:buClr>
                <a:schemeClr val="dk1"/>
              </a:buClr>
            </a:pPr>
            <a:r>
              <a:rPr lang="en-GB" dirty="0" err="1">
                <a:solidFill>
                  <a:schemeClr val="dk1"/>
                </a:solidFill>
              </a:rPr>
              <a:t>thenCombine</a:t>
            </a:r>
            <a:r>
              <a:rPr lang="en-GB" dirty="0">
                <a:solidFill>
                  <a:schemeClr val="dk1"/>
                </a:solidFill>
              </a:rPr>
              <a:t> – two Futures run independently and do something after both are complete </a:t>
            </a:r>
          </a:p>
          <a:p>
            <a:pPr marL="11430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</a:endParaRP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&lt;Double&gt;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getWeight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=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CompletableFuture.supplyAsync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(()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TimeUnit.SECONDS.sleep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(1);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return 65.0;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});</a:t>
            </a:r>
          </a:p>
          <a:p>
            <a:pPr marL="11430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&lt;Double&gt;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getHeight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=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CompletableFuture.supplyAsync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(()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</a:t>
            </a:r>
            <a:r>
              <a:rPr lang="en-GB" dirty="0" err="1">
                <a:solidFill>
                  <a:schemeClr val="dk1"/>
                </a:solidFill>
                <a:sym typeface="Wingdings" panose="05000000000000000000" pitchFamily="2" charset="2"/>
              </a:rPr>
              <a:t>TimeUnit.SECONDS.sleep</a:t>
            </a: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(1);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  return 180;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  <a:sym typeface="Wingdings" panose="05000000000000000000" pitchFamily="2" charset="2"/>
              </a:rPr>
              <a:t>});</a:t>
            </a:r>
          </a:p>
          <a:p>
            <a:pPr marL="114300" indent="0">
              <a:buClr>
                <a:schemeClr val="dk1"/>
              </a:buClr>
              <a:buNone/>
            </a:pPr>
            <a:endParaRPr lang="en-GB" dirty="0">
              <a:solidFill>
                <a:schemeClr val="dk1"/>
              </a:solidFill>
              <a:sym typeface="Wingdings" panose="05000000000000000000" pitchFamily="2" charset="2"/>
            </a:endParaRP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 </a:t>
            </a:r>
            <a:r>
              <a:rPr lang="en-GB" dirty="0" err="1">
                <a:solidFill>
                  <a:schemeClr val="dk1"/>
                </a:solidFill>
              </a:rPr>
              <a:t>combinedFuture</a:t>
            </a:r>
            <a:r>
              <a:rPr lang="en-GB" dirty="0">
                <a:solidFill>
                  <a:schemeClr val="dk1"/>
                </a:solidFill>
              </a:rPr>
              <a:t> = </a:t>
            </a:r>
            <a:r>
              <a:rPr lang="en-GB" b="1" dirty="0" err="1">
                <a:solidFill>
                  <a:schemeClr val="dk1"/>
                </a:solidFill>
              </a:rPr>
              <a:t>getWeight</a:t>
            </a:r>
            <a:r>
              <a:rPr lang="en-GB" dirty="0" err="1">
                <a:solidFill>
                  <a:schemeClr val="dk1"/>
                </a:solidFill>
              </a:rPr>
              <a:t>.thenCombine</a:t>
            </a:r>
            <a:r>
              <a:rPr lang="en-GB" dirty="0">
                <a:solidFill>
                  <a:schemeClr val="dk1"/>
                </a:solidFill>
              </a:rPr>
              <a:t>(</a:t>
            </a:r>
            <a:r>
              <a:rPr lang="en-GB" b="1" dirty="0" err="1">
                <a:solidFill>
                  <a:schemeClr val="dk1"/>
                </a:solidFill>
              </a:rPr>
              <a:t>getHeight</a:t>
            </a:r>
            <a:r>
              <a:rPr lang="en-GB" dirty="0">
                <a:solidFill>
                  <a:schemeClr val="dk1"/>
                </a:solidFill>
              </a:rPr>
              <a:t>, 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(w, h) -&gt; {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return “You have ” + w “kg and ” + h + “cm.”;</a:t>
            </a:r>
          </a:p>
          <a:p>
            <a:pPr marL="114300" lvl="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});</a:t>
            </a: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Combine CompletableFutures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02256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74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Integer age = -1;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 </a:t>
            </a:r>
            <a:r>
              <a:rPr lang="en-GB" dirty="0" err="1">
                <a:solidFill>
                  <a:schemeClr val="dk1"/>
                </a:solidFill>
              </a:rPr>
              <a:t>getAgeGroup</a:t>
            </a:r>
            <a:r>
              <a:rPr lang="en-GB" dirty="0">
                <a:solidFill>
                  <a:schemeClr val="dk1"/>
                </a:solidFill>
              </a:rPr>
              <a:t> = </a:t>
            </a:r>
            <a:r>
              <a:rPr lang="en-GB" dirty="0" err="1">
                <a:solidFill>
                  <a:schemeClr val="dk1"/>
                </a:solidFill>
              </a:rPr>
              <a:t>CompletableFuture.supplyAsync</a:t>
            </a:r>
            <a:r>
              <a:rPr lang="en-GB" dirty="0">
                <a:solidFill>
                  <a:schemeClr val="dk1"/>
                </a:solidFill>
              </a:rPr>
              <a:t>(()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if (age &lt; 0)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throw new </a:t>
            </a:r>
            <a:r>
              <a:rPr lang="en-GB" dirty="0" err="1">
                <a:solidFill>
                  <a:schemeClr val="dk1"/>
                </a:solidFill>
              </a:rPr>
              <a:t>IllegalArgumentException</a:t>
            </a:r>
            <a:r>
              <a:rPr lang="en-GB" dirty="0">
                <a:solidFill>
                  <a:schemeClr val="dk1"/>
                </a:solidFill>
              </a:rPr>
              <a:t>("Age can not be negative");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if(age &gt; 18)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return "Adult";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 else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return "Child";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}).</a:t>
            </a:r>
            <a:r>
              <a:rPr lang="en-GB" b="1" dirty="0">
                <a:solidFill>
                  <a:schemeClr val="dk1"/>
                </a:solidFill>
              </a:rPr>
              <a:t>exceptionally</a:t>
            </a:r>
            <a:r>
              <a:rPr lang="en-GB" dirty="0">
                <a:solidFill>
                  <a:schemeClr val="dk1"/>
                </a:solidFill>
              </a:rPr>
              <a:t>(ex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</a:t>
            </a:r>
            <a:r>
              <a:rPr lang="en-GB" dirty="0" err="1">
                <a:solidFill>
                  <a:schemeClr val="dk1"/>
                </a:solidFill>
              </a:rPr>
              <a:t>System.out.println</a:t>
            </a:r>
            <a:r>
              <a:rPr lang="en-GB" dirty="0">
                <a:solidFill>
                  <a:schemeClr val="dk1"/>
                </a:solidFill>
              </a:rPr>
              <a:t>(</a:t>
            </a:r>
            <a:r>
              <a:rPr lang="en-GB" dirty="0" err="1">
                <a:solidFill>
                  <a:schemeClr val="dk1"/>
                </a:solidFill>
              </a:rPr>
              <a:t>ex.getMessage</a:t>
            </a:r>
            <a:r>
              <a:rPr lang="en-GB" dirty="0">
                <a:solidFill>
                  <a:schemeClr val="dk1"/>
                </a:solidFill>
              </a:rPr>
              <a:t>());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return "Unknown";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});</a:t>
            </a: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Error handling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244156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dfa5a8eb8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  <p:sp>
        <p:nvSpPr>
          <p:cNvPr id="146" name="Google Shape;146;gdfa5a8eb87_0_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911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Integer age = -1;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 err="1">
                <a:solidFill>
                  <a:schemeClr val="dk1"/>
                </a:solidFill>
              </a:rPr>
              <a:t>CompletableFuture</a:t>
            </a:r>
            <a:r>
              <a:rPr lang="en-GB" dirty="0">
                <a:solidFill>
                  <a:schemeClr val="dk1"/>
                </a:solidFill>
              </a:rPr>
              <a:t>&lt;String&gt; </a:t>
            </a:r>
            <a:r>
              <a:rPr lang="en-GB" dirty="0" err="1">
                <a:solidFill>
                  <a:schemeClr val="dk1"/>
                </a:solidFill>
              </a:rPr>
              <a:t>getAgeGroup</a:t>
            </a:r>
            <a:r>
              <a:rPr lang="en-GB" dirty="0">
                <a:solidFill>
                  <a:schemeClr val="dk1"/>
                </a:solidFill>
              </a:rPr>
              <a:t> = </a:t>
            </a:r>
            <a:r>
              <a:rPr lang="en-GB" dirty="0" err="1">
                <a:solidFill>
                  <a:schemeClr val="dk1"/>
                </a:solidFill>
              </a:rPr>
              <a:t>CompletableFuture.supplyAsync</a:t>
            </a:r>
            <a:r>
              <a:rPr lang="en-GB" dirty="0">
                <a:solidFill>
                  <a:schemeClr val="dk1"/>
                </a:solidFill>
              </a:rPr>
              <a:t>(()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if (age &lt; 0)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throw new </a:t>
            </a:r>
            <a:r>
              <a:rPr lang="en-GB" dirty="0" err="1">
                <a:solidFill>
                  <a:schemeClr val="dk1"/>
                </a:solidFill>
              </a:rPr>
              <a:t>IllegalArgumentException</a:t>
            </a:r>
            <a:r>
              <a:rPr lang="en-GB" dirty="0">
                <a:solidFill>
                  <a:schemeClr val="dk1"/>
                </a:solidFill>
              </a:rPr>
              <a:t>("Age can not be negative");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if(age &gt; 18)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return "Adult";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 else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return "Child";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}).</a:t>
            </a:r>
            <a:r>
              <a:rPr lang="en-GB" b="1" dirty="0">
                <a:solidFill>
                  <a:schemeClr val="dk1"/>
                </a:solidFill>
              </a:rPr>
              <a:t>handle</a:t>
            </a:r>
            <a:r>
              <a:rPr lang="en-GB" dirty="0">
                <a:solidFill>
                  <a:schemeClr val="dk1"/>
                </a:solidFill>
              </a:rPr>
              <a:t>((res, ex) -&gt;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if(ex != null) {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</a:t>
            </a:r>
            <a:r>
              <a:rPr lang="en-GB" dirty="0" err="1">
                <a:solidFill>
                  <a:schemeClr val="dk1"/>
                </a:solidFill>
              </a:rPr>
              <a:t>System.out.println</a:t>
            </a:r>
            <a:r>
              <a:rPr lang="en-GB" dirty="0">
                <a:solidFill>
                  <a:schemeClr val="dk1"/>
                </a:solidFill>
              </a:rPr>
              <a:t>(</a:t>
            </a:r>
            <a:r>
              <a:rPr lang="en-GB" dirty="0" err="1">
                <a:solidFill>
                  <a:schemeClr val="dk1"/>
                </a:solidFill>
              </a:rPr>
              <a:t>ex.getMessage</a:t>
            </a:r>
            <a:r>
              <a:rPr lang="en-GB" dirty="0">
                <a:solidFill>
                  <a:schemeClr val="dk1"/>
                </a:solidFill>
              </a:rPr>
              <a:t>());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    return "Unknown";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}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    return res;</a:t>
            </a:r>
          </a:p>
          <a:p>
            <a:pPr marL="114300" indent="0">
              <a:buClr>
                <a:schemeClr val="dk1"/>
              </a:buClr>
              <a:buNone/>
            </a:pPr>
            <a:r>
              <a:rPr lang="en-GB" dirty="0">
                <a:solidFill>
                  <a:schemeClr val="dk1"/>
                </a:solidFill>
              </a:rPr>
              <a:t>});</a:t>
            </a:r>
          </a:p>
        </p:txBody>
      </p:sp>
      <p:sp>
        <p:nvSpPr>
          <p:cNvPr id="4" name="Google Shape;139;gde26d6b7b5_0_13">
            <a:extLst>
              <a:ext uri="{FF2B5EF4-FFF2-40B4-BE49-F238E27FC236}">
                <a16:creationId xmlns:a16="http://schemas.microsoft.com/office/drawing/2014/main" xmlns="" id="{A023D85A-483B-3C49-A529-16191ADB9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dirty="0">
                <a:solidFill>
                  <a:srgbClr val="222222"/>
                </a:solidFill>
                <a:highlight>
                  <a:schemeClr val="lt1"/>
                </a:highlight>
              </a:rPr>
              <a:t>Error handling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210847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BB6A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dd5e14a844_0_43"/>
          <p:cNvSpPr txBox="1"/>
          <p:nvPr/>
        </p:nvSpPr>
        <p:spPr>
          <a:xfrm>
            <a:off x="311760" y="2151000"/>
            <a:ext cx="85200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 Practice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gdd5e14a844_0_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238729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A9ACDB-A408-484B-A386-BCE5CB595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z="2800" dirty="0">
                <a:solidFill>
                  <a:srgbClr val="222222"/>
                </a:solidFill>
                <a:highlight>
                  <a:schemeClr val="lt1"/>
                </a:highlight>
              </a:rPr>
              <a:t>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A73E3A-46A9-2047-97F0-40C8AEE34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https://jsonplaceholder.typicode.com/</a:t>
            </a:r>
            <a:endParaRPr lang="en-GB" dirty="0"/>
          </a:p>
          <a:p>
            <a:endParaRPr lang="en-GB" dirty="0"/>
          </a:p>
          <a:p>
            <a:r>
              <a:rPr lang="en-GB" dirty="0"/>
              <a:t>Get all users and display their names</a:t>
            </a:r>
          </a:p>
          <a:p>
            <a:r>
              <a:rPr lang="en-GB" dirty="0"/>
              <a:t>Get user by id and display his posts</a:t>
            </a:r>
          </a:p>
          <a:p>
            <a:r>
              <a:rPr lang="en-GB" dirty="0"/>
              <a:t>Get post by id and post comments, throw error if there are more that 2 comments, catch error</a:t>
            </a:r>
          </a:p>
          <a:p>
            <a:r>
              <a:rPr lang="en-GB" dirty="0"/>
              <a:t>Get photos and albums independently, return the name of the albums and the titles of all photos they contain</a:t>
            </a:r>
          </a:p>
          <a:p>
            <a:endParaRPr lang="en-GB" dirty="0"/>
          </a:p>
          <a:p>
            <a:endParaRPr lang="en-GB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2133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BB6A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dd5e14a844_0_43"/>
          <p:cNvSpPr txBox="1"/>
          <p:nvPr/>
        </p:nvSpPr>
        <p:spPr>
          <a:xfrm>
            <a:off x="311760" y="2151000"/>
            <a:ext cx="85200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 Q&amp;A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gdd5e14a844_0_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9360" y="4552920"/>
            <a:ext cx="348840" cy="34884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4288410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8200" y="1532160"/>
            <a:ext cx="5007240" cy="2008080"/>
          </a:xfrm>
          <a:prstGeom prst="rect">
            <a:avLst/>
          </a:prstGeom>
          <a:noFill/>
          <a:ln>
            <a:noFill/>
          </a:ln>
          <a:effectLst>
            <a:outerShdw dist="25964" dir="2700000">
              <a:srgbClr val="808080"/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551</Words>
  <Application>Microsoft Office PowerPoint</Application>
  <PresentationFormat>On-screen Show (16:9)</PresentationFormat>
  <Paragraphs>136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Wingdings</vt:lpstr>
      <vt:lpstr>Times New Roman</vt:lpstr>
      <vt:lpstr>Quicksand</vt:lpstr>
      <vt:lpstr>Arial</vt:lpstr>
      <vt:lpstr>Office Theme</vt:lpstr>
      <vt:lpstr>Office Theme</vt:lpstr>
      <vt:lpstr>PowerPoint Presentation</vt:lpstr>
      <vt:lpstr>PowerPoint Presentation</vt:lpstr>
      <vt:lpstr>CompleatableFuture</vt:lpstr>
      <vt:lpstr>CompleatableFuture</vt:lpstr>
      <vt:lpstr>Run async computations</vt:lpstr>
      <vt:lpstr>Run async computations</vt:lpstr>
      <vt:lpstr>Callbacks</vt:lpstr>
      <vt:lpstr>Callbacks</vt:lpstr>
      <vt:lpstr>Combine CompletableFutures</vt:lpstr>
      <vt:lpstr>Combine CompletableFutures</vt:lpstr>
      <vt:lpstr>Error handling</vt:lpstr>
      <vt:lpstr>Error handling</vt:lpstr>
      <vt:lpstr>PowerPoint Presentation</vt:lpstr>
      <vt:lpstr>Practice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Toma</dc:creator>
  <cp:lastModifiedBy>Microsoft account</cp:lastModifiedBy>
  <cp:revision>86</cp:revision>
  <dcterms:modified xsi:type="dcterms:W3CDTF">2022-04-12T13:29:12Z</dcterms:modified>
</cp:coreProperties>
</file>